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61" r:id="rId1"/>
  </p:sldMasterIdLst>
  <p:notesMasterIdLst>
    <p:notesMasterId r:id="rId15"/>
  </p:notesMasterIdLst>
  <p:sldIdLst>
    <p:sldId id="315" r:id="rId2"/>
    <p:sldId id="323" r:id="rId3"/>
    <p:sldId id="324" r:id="rId4"/>
    <p:sldId id="333" r:id="rId5"/>
    <p:sldId id="342" r:id="rId6"/>
    <p:sldId id="334" r:id="rId7"/>
    <p:sldId id="349" r:id="rId8"/>
    <p:sldId id="338" r:id="rId9"/>
    <p:sldId id="345" r:id="rId10"/>
    <p:sldId id="346" r:id="rId11"/>
    <p:sldId id="347" r:id="rId12"/>
    <p:sldId id="344" r:id="rId13"/>
    <p:sldId id="34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ksana Tarasova" initials="OT" lastIdx="1" clrIdx="0">
    <p:extLst>
      <p:ext uri="{19B8F6BF-5375-455C-9EA6-DF929625EA0E}">
        <p15:presenceInfo xmlns:p15="http://schemas.microsoft.com/office/powerpoint/2012/main" userId="e159ea76e4b99e6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E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88" autoAdjust="0"/>
    <p:restoredTop sz="91882" autoAdjust="0"/>
  </p:normalViewPr>
  <p:slideViewPr>
    <p:cSldViewPr snapToGrid="0">
      <p:cViewPr>
        <p:scale>
          <a:sx n="66" d="100"/>
          <a:sy n="66" d="100"/>
        </p:scale>
        <p:origin x="69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8DD31-0F16-42CB-A6CA-3FAC4415DAD7}" type="datetimeFigureOut">
              <a:rPr lang="fr-FR" smtClean="0"/>
              <a:t>10/05/2021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631B7-094E-4D9A-BF52-AE00E08E89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826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Mention links </a:t>
            </a:r>
            <a:r>
              <a:rPr lang="fr-FR" dirty="0" err="1"/>
              <a:t>with</a:t>
            </a:r>
            <a:r>
              <a:rPr lang="fr-FR" dirty="0"/>
              <a:t> HTAP for O3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5631B7-094E-4D9A-BF52-AE00E08E890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304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Mention links </a:t>
            </a:r>
            <a:r>
              <a:rPr lang="fr-FR" dirty="0" err="1"/>
              <a:t>with</a:t>
            </a:r>
            <a:r>
              <a:rPr lang="fr-FR" dirty="0"/>
              <a:t> HTAP for O3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5631B7-094E-4D9A-BF52-AE00E08E890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03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Mention links </a:t>
            </a:r>
            <a:r>
              <a:rPr lang="fr-FR" dirty="0" err="1"/>
              <a:t>with</a:t>
            </a:r>
            <a:r>
              <a:rPr lang="fr-FR" dirty="0"/>
              <a:t> HTAP for O3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5631B7-094E-4D9A-BF52-AE00E08E890F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91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5/10/2021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62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2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3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5" y="1737292"/>
            <a:ext cx="7868207" cy="406300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5/10/2021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40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885" y="259298"/>
            <a:ext cx="7729728" cy="11887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6694" y="1655405"/>
            <a:ext cx="4271771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3696" y="1655405"/>
            <a:ext cx="4270247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5/10/2021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8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5/10/2021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24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5/10/2021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178884" y="331250"/>
            <a:ext cx="7729728" cy="11887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5/10/2021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3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5/10/2021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11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5/10/2021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1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E6440AA-91A0-436F-8FDB-C0F939DCAE21}" type="datetimeFigureOut">
              <a:rPr lang="en-US" smtClean="0"/>
              <a:t>5/10/2021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3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220109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5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5" r:id="rId3"/>
    <p:sldLayoutId id="2147484064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0200" y="1364974"/>
            <a:ext cx="8991600" cy="2667690"/>
          </a:xfrm>
        </p:spPr>
        <p:txBody>
          <a:bodyPr>
            <a:normAutofit/>
          </a:bodyPr>
          <a:lstStyle/>
          <a:p>
            <a:r>
              <a:rPr lang="en-GB" dirty="0"/>
              <a:t>Welcome &amp; introduction</a:t>
            </a:r>
            <a:br>
              <a:rPr lang="en-GB" dirty="0"/>
            </a:br>
            <a:br>
              <a:rPr lang="en-GB" dirty="0"/>
            </a:br>
            <a:r>
              <a:rPr lang="en-GB" sz="2800" dirty="0"/>
              <a:t>TFMM co-chairs</a:t>
            </a:r>
            <a:br>
              <a:rPr lang="en-GB" sz="2800" dirty="0"/>
            </a:br>
            <a:br>
              <a:rPr lang="en-GB" sz="2800" dirty="0"/>
            </a:br>
            <a:r>
              <a:rPr lang="en-GB" sz="2400" dirty="0"/>
              <a:t>Augustin Colette &amp; Oksana Tarasova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9641" y="4352544"/>
            <a:ext cx="8325853" cy="1239894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22nd  TFMM annual meeting, 10-12 May 2021</a:t>
            </a:r>
          </a:p>
          <a:p>
            <a:r>
              <a:rPr lang="en-GB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Remote Meeting</a:t>
            </a:r>
          </a:p>
        </p:txBody>
      </p:sp>
      <p:pic>
        <p:nvPicPr>
          <p:cNvPr id="4" name="Picture 8" descr="lrtap_25th_cmyk_logo-web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16"/>
          <a:stretch>
            <a:fillRect/>
          </a:stretch>
        </p:blipFill>
        <p:spPr bwMode="auto">
          <a:xfrm>
            <a:off x="9868936" y="6040254"/>
            <a:ext cx="19415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6068829"/>
            <a:ext cx="32956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0643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56A9FD-FE11-46DA-AFF1-552CFB792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GP </a:t>
            </a:r>
            <a:r>
              <a:rPr lang="fr-FR" dirty="0" err="1"/>
              <a:t>Review</a:t>
            </a:r>
            <a:r>
              <a:rPr lang="fr-FR" dirty="0"/>
              <a:t>: SO2, NO2, PM trends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7FAC1A-386D-41DF-B8D7-78BC793EB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421" y="1737291"/>
            <a:ext cx="6505730" cy="4783429"/>
          </a:xfrm>
        </p:spPr>
        <p:txBody>
          <a:bodyPr>
            <a:noAutofit/>
          </a:bodyPr>
          <a:lstStyle/>
          <a:p>
            <a:pPr lvl="1"/>
            <a:r>
              <a:rPr lang="en-GB" sz="1900" dirty="0"/>
              <a:t>SO2 concentrations have declined by 83% at rural sites, quite in line with the reported 91% downward trend in emission</a:t>
            </a:r>
          </a:p>
          <a:p>
            <a:pPr lvl="1"/>
            <a:r>
              <a:rPr lang="en-GB" sz="1900" dirty="0"/>
              <a:t>The trend in observed NO2 concentration (37% and 28% decline at rural and urban sites, respectively) is however much lower than the reported decline in European emissions, which is 55%.</a:t>
            </a:r>
          </a:p>
          <a:p>
            <a:pPr lvl="1"/>
            <a:r>
              <a:rPr lang="en-GB" sz="1900" dirty="0"/>
              <a:t>PM10 declined about 45%, which is more than the 30% reduction in PPM emission, thanks to the additional effect of gaseous PM precursors</a:t>
            </a:r>
          </a:p>
          <a:p>
            <a:pPr lvl="1"/>
            <a:r>
              <a:rPr lang="en-GB" sz="1900" dirty="0"/>
              <a:t>The abrupt emission changes associated with the lockdown measures in Europe during COVID-19 provide a real life experiment to improve our understanding of the processes that controls the response in terms of atmospheric concentrations</a:t>
            </a:r>
            <a:endParaRPr lang="fr-FR" sz="1900" dirty="0"/>
          </a:p>
          <a:p>
            <a:endParaRPr lang="fr-FR" sz="19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127380F-6CCF-4A8B-B7EB-AADD134EAE9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130"/>
          <a:stretch/>
        </p:blipFill>
        <p:spPr bwMode="auto">
          <a:xfrm>
            <a:off x="7886967" y="2121875"/>
            <a:ext cx="3420612" cy="29283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684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143C3C-F235-4353-AA95-1DD6BCA16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GP </a:t>
            </a:r>
            <a:r>
              <a:rPr lang="fr-FR" dirty="0" err="1"/>
              <a:t>Review</a:t>
            </a:r>
            <a:r>
              <a:rPr lang="fr-FR" dirty="0"/>
              <a:t>: trend </a:t>
            </a:r>
            <a:r>
              <a:rPr lang="fr-FR" dirty="0" err="1"/>
              <a:t>factors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9290B7-6D69-445E-8982-F3B006CC3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2591" y="1964142"/>
            <a:ext cx="7868207" cy="4063007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Disentangle the contribution of (i) European emissions, (ii) meteorology, (iii) </a:t>
            </a:r>
            <a:r>
              <a:rPr lang="en-GB" dirty="0" err="1"/>
              <a:t>local&amp;distant</a:t>
            </a:r>
            <a:r>
              <a:rPr lang="en-GB" dirty="0"/>
              <a:t> sources</a:t>
            </a:r>
          </a:p>
          <a:p>
            <a:r>
              <a:rPr lang="en-GB" dirty="0"/>
              <a:t>Methods</a:t>
            </a:r>
          </a:p>
          <a:p>
            <a:pPr lvl="1"/>
            <a:r>
              <a:rPr lang="en-GB" dirty="0"/>
              <a:t>Modelling : sensitivity CTM simulation (on/off experiments, Eurodelta), statistical decomposition (meteorological predictors)</a:t>
            </a:r>
          </a:p>
          <a:p>
            <a:pPr lvl="1"/>
            <a:r>
              <a:rPr lang="en-GB" dirty="0"/>
              <a:t>Monitoring: twin site, proof of concept but long term trend are limited</a:t>
            </a:r>
          </a:p>
          <a:p>
            <a:r>
              <a:rPr lang="en-GB" dirty="0"/>
              <a:t>Results</a:t>
            </a:r>
          </a:p>
          <a:p>
            <a:pPr lvl="1"/>
            <a:r>
              <a:rPr lang="en-GB" dirty="0"/>
              <a:t>ozone trends are dominated by European emissions, hemispheric background is important, </a:t>
            </a:r>
            <a:r>
              <a:rPr lang="en-GB" dirty="0" err="1"/>
              <a:t>esp</a:t>
            </a:r>
            <a:r>
              <a:rPr lang="en-GB" dirty="0"/>
              <a:t> for annual mean O3, meteorology is an important source of variability, also for peaks</a:t>
            </a:r>
          </a:p>
          <a:p>
            <a:pPr lvl="1"/>
            <a:r>
              <a:rPr lang="en-GB" dirty="0"/>
              <a:t>For PM trends, the role of European emissions largely dominates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308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B3BBBD-638D-418F-BDEB-D8F9E1320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Gothenburg</a:t>
            </a:r>
            <a:r>
              <a:rPr lang="fr-FR" dirty="0"/>
              <a:t> </a:t>
            </a:r>
            <a:r>
              <a:rPr lang="fr-FR" dirty="0" err="1"/>
              <a:t>protocol</a:t>
            </a:r>
            <a:r>
              <a:rPr lang="fr-FR" dirty="0"/>
              <a:t> </a:t>
            </a:r>
            <a:r>
              <a:rPr lang="fr-FR" dirty="0" err="1"/>
              <a:t>Review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38D5E1B-F0AC-45C9-8193-92ABECA41C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1680" y="2255918"/>
            <a:ext cx="7650554" cy="142593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CAACF57-7E38-4E07-A85C-1AB0F9598BC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81"/>
          <a:stretch/>
        </p:blipFill>
        <p:spPr>
          <a:xfrm>
            <a:off x="2016920" y="3655623"/>
            <a:ext cx="7650554" cy="119193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060F862-E8E7-4064-B467-AE9717EC67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6920" y="4847561"/>
            <a:ext cx="7621353" cy="117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79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CF78BF-08FC-410D-9369-CE639AB16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2022-2023 </a:t>
            </a:r>
            <a:r>
              <a:rPr lang="fr-FR" dirty="0" err="1"/>
              <a:t>workplan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7F7FC6-5306-425C-9C93-217E40B5F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726" y="1656412"/>
            <a:ext cx="6997777" cy="4809871"/>
          </a:xfrm>
        </p:spPr>
        <p:txBody>
          <a:bodyPr>
            <a:normAutofit fontScale="85000" lnSpcReduction="20000"/>
          </a:bodyPr>
          <a:lstStyle/>
          <a:p>
            <a:r>
              <a:rPr lang="fr-FR" sz="2200" dirty="0">
                <a:solidFill>
                  <a:schemeClr val="tx1"/>
                </a:solidFill>
              </a:rPr>
              <a:t>Split sessions</a:t>
            </a:r>
          </a:p>
          <a:p>
            <a:pPr lvl="1"/>
            <a:r>
              <a:rPr lang="fr-FR" sz="1800" dirty="0">
                <a:solidFill>
                  <a:schemeClr val="tx1"/>
                </a:solidFill>
              </a:rPr>
              <a:t>Synergies to </a:t>
            </a:r>
            <a:r>
              <a:rPr lang="fr-FR" sz="1800" dirty="0" err="1">
                <a:solidFill>
                  <a:schemeClr val="tx1"/>
                </a:solidFill>
              </a:rPr>
              <a:t>address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err="1">
                <a:solidFill>
                  <a:schemeClr val="tx1"/>
                </a:solidFill>
              </a:rPr>
              <a:t>LRTAP’s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err="1">
                <a:solidFill>
                  <a:schemeClr val="tx1"/>
                </a:solidFill>
              </a:rPr>
              <a:t>expecteation</a:t>
            </a:r>
            <a:r>
              <a:rPr lang="fr-FR" sz="1800" dirty="0">
                <a:solidFill>
                  <a:schemeClr val="tx1"/>
                </a:solidFill>
              </a:rPr>
              <a:t> (Long </a:t>
            </a:r>
            <a:r>
              <a:rPr lang="fr-FR" sz="1800" dirty="0" err="1">
                <a:solidFill>
                  <a:schemeClr val="tx1"/>
                </a:solidFill>
              </a:rPr>
              <a:t>Term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err="1">
                <a:solidFill>
                  <a:schemeClr val="tx1"/>
                </a:solidFill>
              </a:rPr>
              <a:t>Strategy</a:t>
            </a:r>
            <a:r>
              <a:rPr lang="fr-FR" sz="18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fr-FR" sz="1800" dirty="0">
                <a:solidFill>
                  <a:schemeClr val="tx1"/>
                </a:solidFill>
              </a:rPr>
              <a:t>Field </a:t>
            </a:r>
            <a:r>
              <a:rPr lang="fr-FR" sz="1800" dirty="0" err="1">
                <a:solidFill>
                  <a:schemeClr val="tx1"/>
                </a:solidFill>
              </a:rPr>
              <a:t>Campaigns</a:t>
            </a:r>
            <a:r>
              <a:rPr lang="fr-FR" sz="1800" dirty="0">
                <a:solidFill>
                  <a:schemeClr val="tx1"/>
                </a:solidFill>
              </a:rPr>
              <a:t> &amp; </a:t>
            </a:r>
            <a:r>
              <a:rPr lang="fr-FR" sz="1800" dirty="0" err="1">
                <a:solidFill>
                  <a:schemeClr val="tx1"/>
                </a:solidFill>
              </a:rPr>
              <a:t>Multi-model</a:t>
            </a: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dirty="0" err="1">
                <a:solidFill>
                  <a:schemeClr val="tx1"/>
                </a:solidFill>
              </a:rPr>
              <a:t>exercises</a:t>
            </a:r>
            <a:endParaRPr lang="fr-FR" sz="1800" dirty="0">
              <a:solidFill>
                <a:schemeClr val="tx1"/>
              </a:solidFill>
            </a:endParaRPr>
          </a:p>
          <a:p>
            <a:pPr lvl="1"/>
            <a:r>
              <a:rPr lang="fr-FR" sz="1800" dirty="0">
                <a:solidFill>
                  <a:schemeClr val="tx1"/>
                </a:solidFill>
              </a:rPr>
              <a:t>Long </a:t>
            </a:r>
            <a:r>
              <a:rPr lang="fr-FR" sz="1800" dirty="0" err="1">
                <a:solidFill>
                  <a:schemeClr val="tx1"/>
                </a:solidFill>
              </a:rPr>
              <a:t>term</a:t>
            </a:r>
            <a:r>
              <a:rPr lang="fr-FR" sz="1800" dirty="0">
                <a:solidFill>
                  <a:schemeClr val="tx1"/>
                </a:solidFill>
              </a:rPr>
              <a:t> versus short </a:t>
            </a:r>
            <a:r>
              <a:rPr lang="fr-FR" sz="1800" dirty="0" err="1">
                <a:solidFill>
                  <a:schemeClr val="tx1"/>
                </a:solidFill>
              </a:rPr>
              <a:t>term</a:t>
            </a:r>
            <a:r>
              <a:rPr lang="fr-FR" sz="1800" dirty="0">
                <a:solidFill>
                  <a:schemeClr val="tx1"/>
                </a:solidFill>
              </a:rPr>
              <a:t> (intensive)</a:t>
            </a:r>
          </a:p>
          <a:p>
            <a:r>
              <a:rPr lang="fr-FR" sz="2200" dirty="0">
                <a:solidFill>
                  <a:schemeClr val="tx1"/>
                </a:solidFill>
              </a:rPr>
              <a:t>Topics</a:t>
            </a:r>
          </a:p>
          <a:p>
            <a:pPr lvl="1"/>
            <a:r>
              <a:rPr lang="fr-FR" sz="1800" u="sng" dirty="0">
                <a:solidFill>
                  <a:srgbClr val="FF0000"/>
                </a:solidFill>
              </a:rPr>
              <a:t>Ozone</a:t>
            </a:r>
            <a:r>
              <a:rPr lang="fr-FR" sz="1800" u="sng" dirty="0"/>
              <a:t>: </a:t>
            </a:r>
          </a:p>
          <a:p>
            <a:pPr lvl="2"/>
            <a:r>
              <a:rPr lang="fr-FR" sz="1800" dirty="0" err="1"/>
              <a:t>Metrics</a:t>
            </a:r>
            <a:r>
              <a:rPr lang="fr-FR" sz="1800" dirty="0"/>
              <a:t>, trends, and </a:t>
            </a:r>
            <a:r>
              <a:rPr lang="fr-FR" sz="1800" dirty="0" err="1"/>
              <a:t>scales</a:t>
            </a:r>
            <a:r>
              <a:rPr lang="fr-FR" sz="1800" dirty="0"/>
              <a:t>: spatial (global / local), temporal (Climate)</a:t>
            </a:r>
          </a:p>
          <a:p>
            <a:pPr lvl="2"/>
            <a:r>
              <a:rPr lang="fr-FR" sz="1800" dirty="0"/>
              <a:t>Chemistry (VOC/CH4)</a:t>
            </a:r>
          </a:p>
          <a:p>
            <a:pPr lvl="1"/>
            <a:r>
              <a:rPr lang="fr-FR" sz="1800" u="sng" dirty="0" err="1">
                <a:solidFill>
                  <a:srgbClr val="FF0000"/>
                </a:solidFill>
              </a:rPr>
              <a:t>Aerosols</a:t>
            </a:r>
            <a:r>
              <a:rPr lang="fr-FR" sz="1800" u="sng" dirty="0"/>
              <a:t>: </a:t>
            </a:r>
          </a:p>
          <a:p>
            <a:pPr lvl="2"/>
            <a:r>
              <a:rPr lang="fr-FR" sz="1800" dirty="0"/>
              <a:t>Condensables: SVOC/IVOC</a:t>
            </a:r>
          </a:p>
          <a:p>
            <a:pPr lvl="2"/>
            <a:r>
              <a:rPr lang="fr-FR" sz="1800" dirty="0" err="1"/>
              <a:t>Complementarity</a:t>
            </a:r>
            <a:r>
              <a:rPr lang="fr-FR" sz="1800" dirty="0"/>
              <a:t> of long </a:t>
            </a:r>
            <a:r>
              <a:rPr lang="fr-FR" sz="1800" dirty="0" err="1"/>
              <a:t>term</a:t>
            </a:r>
            <a:r>
              <a:rPr lang="fr-FR" sz="1800" dirty="0"/>
              <a:t> (ex: </a:t>
            </a:r>
            <a:r>
              <a:rPr lang="fr-FR" sz="1800" dirty="0" err="1"/>
              <a:t>filters</a:t>
            </a:r>
            <a:r>
              <a:rPr lang="fr-FR" sz="1800" dirty="0"/>
              <a:t>) vs NRT (ex: ACSM)</a:t>
            </a:r>
          </a:p>
          <a:p>
            <a:pPr lvl="2"/>
            <a:r>
              <a:rPr lang="fr-FR" sz="1800" dirty="0"/>
              <a:t>Fine/</a:t>
            </a:r>
            <a:r>
              <a:rPr lang="fr-FR" sz="1800" dirty="0" err="1"/>
              <a:t>coarse</a:t>
            </a:r>
            <a:r>
              <a:rPr lang="fr-FR" sz="1800" dirty="0"/>
              <a:t> (</a:t>
            </a:r>
            <a:r>
              <a:rPr lang="fr-FR" sz="1800" dirty="0" err="1"/>
              <a:t>inc.</a:t>
            </a:r>
            <a:r>
              <a:rPr lang="fr-FR" sz="1800" dirty="0"/>
              <a:t> Natural)</a:t>
            </a:r>
          </a:p>
          <a:p>
            <a:pPr lvl="1"/>
            <a:r>
              <a:rPr lang="fr-FR" sz="1800" u="sng" dirty="0" err="1">
                <a:solidFill>
                  <a:srgbClr val="FF0000"/>
                </a:solidFill>
              </a:rPr>
              <a:t>BaP</a:t>
            </a:r>
            <a:r>
              <a:rPr lang="fr-FR" sz="1800" u="sng" dirty="0">
                <a:solidFill>
                  <a:srgbClr val="FF0000"/>
                </a:solidFill>
              </a:rPr>
              <a:t> / </a:t>
            </a:r>
            <a:r>
              <a:rPr lang="fr-FR" sz="1800" u="sng" dirty="0" err="1">
                <a:solidFill>
                  <a:srgbClr val="FF0000"/>
                </a:solidFill>
              </a:rPr>
              <a:t>Chem</a:t>
            </a:r>
            <a:r>
              <a:rPr lang="fr-FR" sz="1800" u="sng" dirty="0">
                <a:solidFill>
                  <a:srgbClr val="FF0000"/>
                </a:solidFill>
              </a:rPr>
              <a:t> </a:t>
            </a:r>
            <a:r>
              <a:rPr lang="fr-FR" sz="1800" u="sng" dirty="0" err="1">
                <a:solidFill>
                  <a:srgbClr val="FF0000"/>
                </a:solidFill>
              </a:rPr>
              <a:t>Emerg</a:t>
            </a:r>
            <a:r>
              <a:rPr lang="fr-FR" sz="1800" u="sng" dirty="0">
                <a:solidFill>
                  <a:srgbClr val="FF0000"/>
                </a:solidFill>
              </a:rPr>
              <a:t>. </a:t>
            </a:r>
            <a:r>
              <a:rPr lang="fr-FR" sz="1800" u="sng" dirty="0" err="1">
                <a:solidFill>
                  <a:srgbClr val="FF0000"/>
                </a:solidFill>
              </a:rPr>
              <a:t>Concern</a:t>
            </a:r>
            <a:r>
              <a:rPr lang="fr-FR" sz="1800" u="sng" dirty="0">
                <a:solidFill>
                  <a:srgbClr val="FF0000"/>
                </a:solidFill>
              </a:rPr>
              <a:t>  / </a:t>
            </a:r>
            <a:r>
              <a:rPr lang="fr-FR" sz="1800" u="sng" dirty="0" err="1">
                <a:solidFill>
                  <a:srgbClr val="FF0000"/>
                </a:solidFill>
              </a:rPr>
              <a:t>Microplastics</a:t>
            </a:r>
            <a:endParaRPr lang="fr-FR" sz="1800" u="sng" dirty="0">
              <a:solidFill>
                <a:srgbClr val="FF0000"/>
              </a:solidFill>
            </a:endParaRPr>
          </a:p>
          <a:p>
            <a:pPr lvl="3"/>
            <a:r>
              <a:rPr lang="fr-FR" sz="1800" dirty="0"/>
              <a:t>Monitoring </a:t>
            </a:r>
            <a:r>
              <a:rPr lang="fr-FR" sz="1800" dirty="0" err="1"/>
              <a:t>species</a:t>
            </a:r>
            <a:r>
              <a:rPr lang="fr-FR" sz="1800" dirty="0"/>
              <a:t> </a:t>
            </a:r>
            <a:r>
              <a:rPr lang="fr-FR" sz="1800" dirty="0" err="1"/>
              <a:t>with</a:t>
            </a:r>
            <a:r>
              <a:rPr lang="fr-FR" sz="1800" dirty="0"/>
              <a:t> </a:t>
            </a:r>
            <a:r>
              <a:rPr lang="fr-FR" sz="1800" dirty="0" err="1"/>
              <a:t>potential</a:t>
            </a:r>
            <a:r>
              <a:rPr lang="fr-FR" sz="1800" dirty="0"/>
              <a:t> for long-range impacts</a:t>
            </a:r>
          </a:p>
          <a:p>
            <a:pPr lvl="3"/>
            <a:r>
              <a:rPr lang="fr-FR" sz="1800" dirty="0"/>
              <a:t>HM/POP </a:t>
            </a:r>
            <a:r>
              <a:rPr lang="fr-FR" sz="1800" dirty="0" err="1"/>
              <a:t>modelling</a:t>
            </a:r>
            <a:r>
              <a:rPr lang="fr-FR" sz="1800" dirty="0"/>
              <a:t> case </a:t>
            </a:r>
            <a:r>
              <a:rPr lang="fr-FR" sz="1800" dirty="0" err="1"/>
              <a:t>studies</a:t>
            </a:r>
            <a:endParaRPr lang="fr-FR" sz="1800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0B0D4D9-346B-4394-8B10-583435B5F90C}"/>
              </a:ext>
            </a:extLst>
          </p:cNvPr>
          <p:cNvSpPr txBox="1">
            <a:spLocks/>
          </p:cNvSpPr>
          <p:nvPr/>
        </p:nvSpPr>
        <p:spPr>
          <a:xfrm>
            <a:off x="6730583" y="3842194"/>
            <a:ext cx="5289691" cy="1359394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/>
              <a:t>Tuesday </a:t>
            </a:r>
            <a:r>
              <a:rPr lang="fr-FR" sz="1800" dirty="0" err="1"/>
              <a:t>am</a:t>
            </a:r>
            <a:r>
              <a:rPr lang="fr-FR" sz="1800" dirty="0"/>
              <a:t>: Split sessions</a:t>
            </a:r>
          </a:p>
          <a:p>
            <a:r>
              <a:rPr lang="fr-FR" sz="1800" dirty="0"/>
              <a:t>Tuesday pm: feedback to </a:t>
            </a:r>
            <a:r>
              <a:rPr lang="fr-FR" sz="1800" dirty="0" err="1"/>
              <a:t>plenary</a:t>
            </a:r>
            <a:r>
              <a:rPr lang="fr-FR" sz="1800" dirty="0"/>
              <a:t> + open discussion</a:t>
            </a:r>
          </a:p>
          <a:p>
            <a:r>
              <a:rPr lang="fr-FR" sz="1800" dirty="0" err="1"/>
              <a:t>Wed</a:t>
            </a:r>
            <a:r>
              <a:rPr lang="fr-FR" sz="1800" dirty="0"/>
              <a:t>. Am: </a:t>
            </a:r>
            <a:r>
              <a:rPr lang="fr-FR" sz="1800" dirty="0" err="1"/>
              <a:t>Proposal</a:t>
            </a:r>
            <a:r>
              <a:rPr lang="fr-FR" sz="1800" dirty="0"/>
              <a:t> for </a:t>
            </a:r>
            <a:r>
              <a:rPr lang="fr-FR" sz="1800" dirty="0" err="1"/>
              <a:t>priorities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579163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A2508F-FCE2-47EA-BB01-BE0907B09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Welcome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FBD2FC-497F-46CF-90A4-0818D50A4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5" y="1737292"/>
            <a:ext cx="10914742" cy="4063007"/>
          </a:xfrm>
        </p:spPr>
        <p:txBody>
          <a:bodyPr>
            <a:normAutofit/>
          </a:bodyPr>
          <a:lstStyle/>
          <a:p>
            <a:r>
              <a:rPr lang="fr-FR" dirty="0"/>
              <a:t>Agenda of the meeting </a:t>
            </a:r>
          </a:p>
          <a:p>
            <a:r>
              <a:rPr lang="fr-FR" dirty="0"/>
              <a:t>Progress in 2020-2021 </a:t>
            </a:r>
            <a:r>
              <a:rPr lang="fr-FR" dirty="0" err="1"/>
              <a:t>workplan</a:t>
            </a:r>
            <a:endParaRPr lang="fr-FR" dirty="0"/>
          </a:p>
          <a:p>
            <a:pPr lvl="1"/>
            <a:r>
              <a:rPr lang="fr-FR" dirty="0" err="1"/>
              <a:t>Revision</a:t>
            </a:r>
            <a:r>
              <a:rPr lang="fr-FR" dirty="0"/>
              <a:t> of </a:t>
            </a:r>
            <a:r>
              <a:rPr lang="fr-FR" dirty="0" err="1"/>
              <a:t>Gothenburg</a:t>
            </a:r>
            <a:r>
              <a:rPr lang="fr-FR" dirty="0"/>
              <a:t> </a:t>
            </a:r>
            <a:r>
              <a:rPr lang="fr-FR" dirty="0" err="1"/>
              <a:t>protocol</a:t>
            </a:r>
            <a:endParaRPr lang="fr-FR" dirty="0"/>
          </a:p>
          <a:p>
            <a:r>
              <a:rPr lang="fr-FR" dirty="0" err="1"/>
              <a:t>Preparation</a:t>
            </a:r>
            <a:r>
              <a:rPr lang="fr-FR" dirty="0"/>
              <a:t> of 2022-2023 </a:t>
            </a:r>
            <a:r>
              <a:rPr lang="fr-FR" dirty="0" err="1"/>
              <a:t>workplan</a:t>
            </a:r>
            <a:endParaRPr lang="fr-FR" dirty="0"/>
          </a:p>
          <a:p>
            <a:pPr lvl="1"/>
            <a:endParaRPr lang="fr-FR" dirty="0">
              <a:solidFill>
                <a:srgbClr val="FF0000"/>
              </a:solidFill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228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BBEB66-A707-43FA-8A88-DD0783119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Monday 10/5 pm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5FAEB8-A299-4384-8941-80CD5403A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5298" y="2768419"/>
            <a:ext cx="4613497" cy="1488788"/>
          </a:xfrm>
          <a:ln w="38100"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fr-FR" sz="1800" dirty="0" err="1"/>
              <a:t>Welcome</a:t>
            </a:r>
            <a:r>
              <a:rPr lang="fr-FR" sz="1800" dirty="0"/>
              <a:t> </a:t>
            </a:r>
          </a:p>
          <a:p>
            <a:r>
              <a:rPr lang="fr-FR" sz="1800" dirty="0"/>
              <a:t>Meeting objective</a:t>
            </a:r>
          </a:p>
          <a:p>
            <a:r>
              <a:rPr lang="fr-FR" sz="1800" dirty="0"/>
              <a:t>Information </a:t>
            </a:r>
            <a:r>
              <a:rPr lang="fr-FR" sz="1800" dirty="0" err="1"/>
              <a:t>from</a:t>
            </a:r>
            <a:r>
              <a:rPr lang="fr-FR" sz="1800" dirty="0"/>
              <a:t> Convention and Centers</a:t>
            </a:r>
          </a:p>
          <a:p>
            <a:r>
              <a:rPr lang="fr-FR" sz="1800" dirty="0" err="1"/>
              <a:t>Outreach</a:t>
            </a:r>
            <a:r>
              <a:rPr lang="fr-FR" sz="1800" dirty="0"/>
              <a:t>: GAW/ACTRIS</a:t>
            </a:r>
          </a:p>
          <a:p>
            <a:r>
              <a:rPr lang="fr-FR" sz="1800" dirty="0"/>
              <a:t>Eurodelta-</a:t>
            </a:r>
            <a:r>
              <a:rPr lang="fr-FR" sz="1800" dirty="0" err="1"/>
              <a:t>Carb</a:t>
            </a:r>
            <a:r>
              <a:rPr lang="fr-FR" sz="1800" dirty="0"/>
              <a:t>: </a:t>
            </a:r>
            <a:r>
              <a:rPr lang="fr-FR" sz="1800" dirty="0" err="1"/>
              <a:t>PM&amp;BaP</a:t>
            </a:r>
            <a:endParaRPr lang="fr-FR" sz="18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D29B337-1AAF-4EE3-B423-859B991A4A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186" y="1492651"/>
            <a:ext cx="4471698" cy="528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81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BBEB66-A707-43FA-8A88-DD0783119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tuesday</a:t>
            </a:r>
            <a:r>
              <a:rPr lang="fr-FR" dirty="0"/>
              <a:t> 11/5 AM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5FAEB8-A299-4384-8941-80CD5403A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9837" y="2768419"/>
            <a:ext cx="3908958" cy="1321159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1800" dirty="0"/>
              <a:t>Monitoring techniques</a:t>
            </a:r>
          </a:p>
          <a:p>
            <a:r>
              <a:rPr lang="fr-FR" sz="1800" dirty="0"/>
              <a:t>Split sessions: 2022-2023 </a:t>
            </a:r>
            <a:r>
              <a:rPr lang="fr-FR" sz="1800" dirty="0" err="1"/>
              <a:t>Workplan</a:t>
            </a:r>
            <a:endParaRPr lang="fr-FR" sz="18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3949320-F0B2-44DF-9914-5C28391AA8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782" y="1593701"/>
            <a:ext cx="4068493" cy="504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82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BBEB66-A707-43FA-8A88-DD0783119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tuesday</a:t>
            </a:r>
            <a:r>
              <a:rPr lang="fr-FR" dirty="0"/>
              <a:t> 11/5 PM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3D92B40-8B37-478B-B0F7-EC875B53D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982" y="1813809"/>
            <a:ext cx="3764737" cy="4824081"/>
          </a:xfrm>
          <a:prstGeom prst="rect">
            <a:avLst/>
          </a:prstGeom>
        </p:spPr>
      </p:pic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59EE783B-F7FB-47E8-8605-6FAE28D2657A}"/>
              </a:ext>
            </a:extLst>
          </p:cNvPr>
          <p:cNvSpPr txBox="1">
            <a:spLocks/>
          </p:cNvSpPr>
          <p:nvPr/>
        </p:nvSpPr>
        <p:spPr>
          <a:xfrm>
            <a:off x="7869837" y="2768419"/>
            <a:ext cx="3908958" cy="1321159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/>
              <a:t>Split sessions: 2022-2023 </a:t>
            </a:r>
            <a:r>
              <a:rPr lang="fr-FR" sz="1800" dirty="0" err="1"/>
              <a:t>Workplan</a:t>
            </a:r>
            <a:endParaRPr lang="fr-FR" sz="1800" dirty="0"/>
          </a:p>
          <a:p>
            <a:r>
              <a:rPr lang="fr-FR" sz="1800" dirty="0"/>
              <a:t>Country updates</a:t>
            </a:r>
          </a:p>
          <a:p>
            <a:r>
              <a:rPr lang="fr-FR" sz="1800" dirty="0"/>
              <a:t>2020 </a:t>
            </a:r>
            <a:r>
              <a:rPr lang="fr-FR" sz="1800" dirty="0" err="1"/>
              <a:t>Lockdown</a:t>
            </a:r>
            <a:r>
              <a:rPr lang="fr-FR" sz="1800" dirty="0"/>
              <a:t> &amp; AQ</a:t>
            </a:r>
          </a:p>
          <a:p>
            <a:r>
              <a:rPr lang="fr-FR" sz="1800" dirty="0" err="1"/>
              <a:t>Gothenburg</a:t>
            </a:r>
            <a:r>
              <a:rPr lang="fr-FR" sz="1800" dirty="0"/>
              <a:t> Protocol </a:t>
            </a:r>
            <a:r>
              <a:rPr lang="fr-FR" sz="1800" dirty="0" err="1"/>
              <a:t>Review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89560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BBEB66-A707-43FA-8A88-DD0783119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wednesday</a:t>
            </a:r>
            <a:r>
              <a:rPr lang="fr-FR" dirty="0"/>
              <a:t> 12/5 </a:t>
            </a:r>
            <a:r>
              <a:rPr lang="fr-FR" dirty="0" err="1"/>
              <a:t>am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5FAEB8-A299-4384-8941-80CD5403A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9837" y="2768419"/>
            <a:ext cx="3908958" cy="919161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1800" dirty="0" err="1"/>
              <a:t>Gothenburg</a:t>
            </a:r>
            <a:r>
              <a:rPr lang="fr-FR" sz="1800" dirty="0"/>
              <a:t> Protocol </a:t>
            </a:r>
            <a:r>
              <a:rPr lang="fr-FR" sz="1800" dirty="0" err="1"/>
              <a:t>Review</a:t>
            </a:r>
            <a:endParaRPr lang="fr-FR" sz="1800" dirty="0"/>
          </a:p>
          <a:p>
            <a:r>
              <a:rPr lang="fr-FR" sz="1800" dirty="0"/>
              <a:t>Final discussions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623F21E-0682-405C-8F9E-6E3875AA2D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724" y="1743977"/>
            <a:ext cx="4667853" cy="469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826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B3BBBD-638D-418F-BDEB-D8F9E1320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Gothenburg</a:t>
            </a:r>
            <a:r>
              <a:rPr lang="fr-FR" dirty="0"/>
              <a:t> </a:t>
            </a:r>
            <a:r>
              <a:rPr lang="fr-FR" dirty="0" err="1"/>
              <a:t>protocol</a:t>
            </a:r>
            <a:r>
              <a:rPr lang="fr-FR" dirty="0"/>
              <a:t> </a:t>
            </a:r>
            <a:r>
              <a:rPr lang="fr-FR" dirty="0" err="1"/>
              <a:t>Review</a:t>
            </a:r>
            <a:endParaRPr lang="fr-FR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5EB569B-8BC0-4F35-A999-0B2D2A8A9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44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B3BBBD-638D-418F-BDEB-D8F9E1320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Gothenburg</a:t>
            </a:r>
            <a:r>
              <a:rPr lang="fr-FR" dirty="0"/>
              <a:t> </a:t>
            </a:r>
            <a:r>
              <a:rPr lang="fr-FR" dirty="0" err="1"/>
              <a:t>protocol</a:t>
            </a:r>
            <a:r>
              <a:rPr lang="fr-FR" dirty="0"/>
              <a:t> </a:t>
            </a:r>
            <a:r>
              <a:rPr lang="fr-FR" dirty="0" err="1"/>
              <a:t>Review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EFFB59-52B7-4039-B38F-5189EE29A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558" y="1715562"/>
            <a:ext cx="11498622" cy="1188719"/>
          </a:xfrm>
        </p:spPr>
        <p:txBody>
          <a:bodyPr>
            <a:normAutofit lnSpcReduction="10000"/>
          </a:bodyPr>
          <a:lstStyle/>
          <a:p>
            <a:r>
              <a:rPr lang="fr-FR" sz="2400" dirty="0"/>
              <a:t>2.1: TFMM: Trends &amp; </a:t>
            </a:r>
            <a:r>
              <a:rPr lang="fr-FR" sz="2400" dirty="0" err="1"/>
              <a:t>Scales</a:t>
            </a:r>
            <a:endParaRPr lang="fr-FR" sz="2400" dirty="0"/>
          </a:p>
          <a:p>
            <a:pPr lvl="1"/>
            <a:r>
              <a:rPr lang="fr-FR" sz="2000" dirty="0"/>
              <a:t>(Preliminary draft </a:t>
            </a:r>
            <a:r>
              <a:rPr lang="fr-FR" sz="2000" dirty="0" err="1"/>
              <a:t>provided</a:t>
            </a:r>
            <a:r>
              <a:rPr lang="fr-FR" sz="2000" dirty="0"/>
              <a:t> </a:t>
            </a:r>
            <a:r>
              <a:rPr lang="fr-FR" sz="2000" dirty="0" err="1"/>
              <a:t>early</a:t>
            </a:r>
            <a:r>
              <a:rPr lang="fr-FR" sz="2000" dirty="0"/>
              <a:t> </a:t>
            </a:r>
            <a:r>
              <a:rPr lang="fr-FR" sz="2000" dirty="0" err="1"/>
              <a:t>april</a:t>
            </a:r>
            <a:r>
              <a:rPr lang="fr-FR" sz="2000" dirty="0"/>
              <a:t> 2021, </a:t>
            </a:r>
            <a:r>
              <a:rPr lang="fr-FR" sz="2000" dirty="0" err="1"/>
              <a:t>will</a:t>
            </a:r>
            <a:r>
              <a:rPr lang="fr-FR" sz="2000" dirty="0"/>
              <a:t> </a:t>
            </a:r>
            <a:r>
              <a:rPr lang="fr-FR" sz="2000" dirty="0" err="1"/>
              <a:t>evolve</a:t>
            </a:r>
            <a:r>
              <a:rPr lang="fr-FR" sz="2000" dirty="0"/>
              <a:t> in </a:t>
            </a:r>
            <a:r>
              <a:rPr lang="fr-FR" sz="2000" dirty="0" err="1"/>
              <a:t>further</a:t>
            </a:r>
            <a:r>
              <a:rPr lang="fr-FR" sz="2000" dirty="0"/>
              <a:t> </a:t>
            </a:r>
            <a:r>
              <a:rPr lang="fr-FR" sz="2000" dirty="0" err="1"/>
              <a:t>iteration</a:t>
            </a:r>
            <a:r>
              <a:rPr lang="fr-FR" sz="2000" dirty="0"/>
              <a:t>, </a:t>
            </a:r>
            <a:r>
              <a:rPr lang="fr-FR" sz="2000" dirty="0" err="1"/>
              <a:t>accounting</a:t>
            </a:r>
            <a:r>
              <a:rPr lang="fr-FR" sz="2000" dirty="0"/>
              <a:t> for discussions </a:t>
            </a:r>
            <a:r>
              <a:rPr lang="fr-FR" sz="2000" dirty="0" err="1"/>
              <a:t>during</a:t>
            </a:r>
            <a:r>
              <a:rPr lang="fr-FR" sz="2000" dirty="0"/>
              <a:t> </a:t>
            </a:r>
            <a:r>
              <a:rPr lang="fr-FR" sz="2000" u="sng" dirty="0" err="1"/>
              <a:t>this</a:t>
            </a:r>
            <a:r>
              <a:rPr lang="fr-FR" sz="2000" dirty="0"/>
              <a:t> meeting)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C69B3B0-C67C-4B3C-B441-5D92A2D2F6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1372" y="3079170"/>
            <a:ext cx="9005902" cy="355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090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773FFD-9EA4-4084-A4B8-D61E8702D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GP </a:t>
            </a:r>
            <a:r>
              <a:rPr lang="fr-FR" dirty="0" err="1"/>
              <a:t>Review</a:t>
            </a:r>
            <a:r>
              <a:rPr lang="fr-FR" dirty="0"/>
              <a:t>: O3 trends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CC9190-D51A-4F53-B22A-D499F629B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25" y="1737292"/>
            <a:ext cx="5676275" cy="4900599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fr-FR" sz="2000" dirty="0" err="1"/>
              <a:t>Sensitivity</a:t>
            </a:r>
            <a:r>
              <a:rPr lang="fr-FR" sz="2000" dirty="0"/>
              <a:t> to </a:t>
            </a:r>
            <a:r>
              <a:rPr lang="fr-FR" sz="2000" dirty="0" err="1"/>
              <a:t>metric</a:t>
            </a:r>
            <a:r>
              <a:rPr lang="fr-FR" sz="2000" dirty="0"/>
              <a:t>, station </a:t>
            </a:r>
            <a:r>
              <a:rPr lang="fr-FR" sz="2000" dirty="0" err="1"/>
              <a:t>typology</a:t>
            </a:r>
            <a:r>
              <a:rPr lang="fr-FR" sz="2000" dirty="0"/>
              <a:t>, </a:t>
            </a:r>
            <a:r>
              <a:rPr lang="fr-FR" sz="2000" dirty="0" err="1"/>
              <a:t>geographic</a:t>
            </a:r>
            <a:r>
              <a:rPr lang="fr-FR" sz="2000" dirty="0"/>
              <a:t> area</a:t>
            </a:r>
          </a:p>
          <a:p>
            <a:pPr lvl="1"/>
            <a:r>
              <a:rPr lang="en-GB" sz="2000" dirty="0"/>
              <a:t>2000-2018: </a:t>
            </a:r>
          </a:p>
          <a:p>
            <a:pPr lvl="2"/>
            <a:r>
              <a:rPr lang="en-GB" sz="2000" dirty="0"/>
              <a:t>annual mean ozone decreased 3% at rural sites (</a:t>
            </a:r>
            <a:r>
              <a:rPr lang="en-GB" sz="2000" dirty="0" err="1"/>
              <a:t>inc.</a:t>
            </a:r>
            <a:r>
              <a:rPr lang="en-GB" sz="2000" dirty="0"/>
              <a:t> EMEP), but increased 11% at urban sites (EEA AQ </a:t>
            </a:r>
            <a:r>
              <a:rPr lang="en-GB" sz="2000" dirty="0" err="1"/>
              <a:t>e-reporting</a:t>
            </a:r>
            <a:r>
              <a:rPr lang="en-GB" sz="2000" dirty="0"/>
              <a:t>)</a:t>
            </a:r>
          </a:p>
          <a:p>
            <a:pPr lvl="2"/>
            <a:r>
              <a:rPr lang="en-GB" sz="2000" dirty="0"/>
              <a:t>peaks (4MDA8) decline systematically 11% to 6% at rural and urban sites, respectively</a:t>
            </a:r>
          </a:p>
          <a:p>
            <a:pPr lvl="2"/>
            <a:r>
              <a:rPr lang="en-GB" sz="2000" dirty="0"/>
              <a:t>=&gt; Disappointing considering -47% and -54% reduction in NMVOC and NOx emissions</a:t>
            </a:r>
          </a:p>
          <a:p>
            <a:pPr lvl="1"/>
            <a:r>
              <a:rPr lang="en-GB" sz="2000" dirty="0"/>
              <a:t>After 2010: very flat trend for ozone peaks, except in southern Europe</a:t>
            </a:r>
          </a:p>
          <a:p>
            <a:pPr lvl="1"/>
            <a:r>
              <a:rPr lang="en-GB" sz="2000" dirty="0"/>
              <a:t>Projected climate change will carry a penalty, leading to increases in ozone peaks</a:t>
            </a:r>
            <a:endParaRPr lang="fr-FR" sz="2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2ED146F-A13B-4600-8077-97C0EFBF92A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51"/>
          <a:stretch/>
        </p:blipFill>
        <p:spPr bwMode="auto">
          <a:xfrm>
            <a:off x="7357922" y="1557770"/>
            <a:ext cx="3279598" cy="2457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99F4E881-7A09-45C7-9027-95F619C68696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551"/>
          <a:stretch/>
        </p:blipFill>
        <p:spPr bwMode="auto">
          <a:xfrm>
            <a:off x="7357922" y="4180792"/>
            <a:ext cx="3279598" cy="24570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687712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TM10001115[[fn=Colis]]</Template>
  <TotalTime>4321</TotalTime>
  <Words>617</Words>
  <Application>Microsoft Office PowerPoint</Application>
  <PresentationFormat>Grand écran</PresentationFormat>
  <Paragraphs>78</Paragraphs>
  <Slides>13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Colis</vt:lpstr>
      <vt:lpstr>Welcome &amp; introduction  TFMM co-chairs  Augustin Colette &amp; Oksana Tarasova</vt:lpstr>
      <vt:lpstr>Welcome</vt:lpstr>
      <vt:lpstr>Monday 10/5 pm</vt:lpstr>
      <vt:lpstr>tuesday 11/5 AM</vt:lpstr>
      <vt:lpstr>tuesday 11/5 PM</vt:lpstr>
      <vt:lpstr>wednesday 12/5 am</vt:lpstr>
      <vt:lpstr>Gothenburg protocol Review</vt:lpstr>
      <vt:lpstr>Gothenburg protocol Review</vt:lpstr>
      <vt:lpstr>GP Review: O3 trends</vt:lpstr>
      <vt:lpstr>GP Review: SO2, NO2, PM trends</vt:lpstr>
      <vt:lpstr>GP Review: trend factors</vt:lpstr>
      <vt:lpstr>Gothenburg protocol Review</vt:lpstr>
      <vt:lpstr>2022-2023 workplan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&amp; introduction  TFMM co-chairs Augustin Colette &amp; Oksana Tarasova</dc:title>
  <dc:creator>COLETTE Augustin</dc:creator>
  <cp:lastModifiedBy>COLETTE Augustin</cp:lastModifiedBy>
  <cp:revision>201</cp:revision>
  <dcterms:created xsi:type="dcterms:W3CDTF">2017-04-30T09:18:31Z</dcterms:created>
  <dcterms:modified xsi:type="dcterms:W3CDTF">2021-05-10T10:57:05Z</dcterms:modified>
</cp:coreProperties>
</file>